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BCCC2">
              <a:alpha val="17000"/>
            </a:srgbClr>
          </a:solidFill>
        </a:fill>
      </a:tcStyle>
    </a:band2H>
    <a:firstCol>
      <a:tcTxStyle b="on" i="off">
        <a:fontRef idx="major">
          <a:srgbClr val="5B5854"/>
        </a:fontRef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4DAE0"/>
          </a:solidFill>
        </a:fill>
      </a:tcStyle>
    </a:wholeTbl>
    <a:band2H>
      <a:tcTxStyle b="def" i="def"/>
      <a:tcStyle>
        <a:tcBdr/>
        <a:fill>
          <a:solidFill>
            <a:srgbClr val="EBEDF0"/>
          </a:solidFill>
        </a:fill>
      </a:tcStyle>
    </a:band2H>
    <a:firstCol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DE0D3"/>
          </a:solidFill>
        </a:fill>
      </a:tcStyle>
    </a:wholeTbl>
    <a:band2H>
      <a:tcTxStyle b="def" i="def"/>
      <a:tcStyle>
        <a:tcBdr/>
        <a:fill>
          <a:solidFill>
            <a:srgbClr val="EFF0EA"/>
          </a:solidFill>
        </a:fill>
      </a:tcStyle>
    </a:band2H>
    <a:firstCol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8D6DD"/>
          </a:solidFill>
        </a:fill>
      </a:tcStyle>
    </a:wholeTbl>
    <a:band2H>
      <a:tcTxStyle b="def" i="def"/>
      <a:tcStyle>
        <a:tcBdr/>
        <a:fill>
          <a:solidFill>
            <a:srgbClr val="ECECEF"/>
          </a:solidFill>
        </a:fill>
      </a:tcStyle>
    </a:band2H>
    <a:firstCol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072B5B"/>
          </a:solidFill>
        </a:fill>
      </a:tcStyle>
    </a:band2H>
    <a:firstCol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B5854"/>
        </a:fontRef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72B5B"/>
          </a:solidFill>
        </a:fill>
      </a:tcStyle>
    </a:lastRow>
    <a:fir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0D0CF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firstCol>
    <a:la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lastRow>
    <a:fir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3835400"/>
            <a:ext cx="11658600" cy="3886200"/>
          </a:xfrm>
          <a:prstGeom prst="rect">
            <a:avLst/>
          </a:prstGeom>
        </p:spPr>
        <p:txBody>
          <a:bodyPr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2070100"/>
            <a:ext cx="11658600" cy="17780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pic" sz="quarter" idx="13"/>
          </p:nvPr>
        </p:nvSpPr>
        <p:spPr>
          <a:xfrm>
            <a:off x="6502400" y="4813300"/>
            <a:ext cx="5600700" cy="40513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5" name="Shape 105"/>
          <p:cNvSpPr/>
          <p:nvPr>
            <p:ph type="pic" sz="quarter" idx="14"/>
          </p:nvPr>
        </p:nvSpPr>
        <p:spPr>
          <a:xfrm>
            <a:off x="6502400" y="1079500"/>
            <a:ext cx="5600700" cy="3429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6" name="Shape 106"/>
          <p:cNvSpPr/>
          <p:nvPr>
            <p:ph type="pic" sz="half" idx="15"/>
          </p:nvPr>
        </p:nvSpPr>
        <p:spPr>
          <a:xfrm>
            <a:off x="897845" y="1079500"/>
            <a:ext cx="4978404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pic" sz="half" idx="13"/>
          </p:nvPr>
        </p:nvSpPr>
        <p:spPr>
          <a:xfrm>
            <a:off x="68072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hape 115"/>
          <p:cNvSpPr/>
          <p:nvPr>
            <p:ph type="pic" sz="half" idx="14"/>
          </p:nvPr>
        </p:nvSpPr>
        <p:spPr>
          <a:xfrm>
            <a:off x="8890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6335522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ody Level One…"/>
          <p:cNvSpPr txBox="1"/>
          <p:nvPr>
            <p:ph type="body" sz="quarter" idx="1"/>
          </p:nvPr>
        </p:nvSpPr>
        <p:spPr>
          <a:xfrm>
            <a:off x="673100" y="6483350"/>
            <a:ext cx="11658600" cy="5588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52" sz="2600">
                <a:solidFill>
                  <a:srgbClr val="AC6254"/>
                </a:solidFill>
              </a:defRPr>
            </a:lvl1pPr>
            <a:lvl2pPr marL="734785" indent="-353785" algn="ctr">
              <a:spcBef>
                <a:spcPts val="0"/>
              </a:spcBef>
              <a:buClrTx/>
              <a:defRPr i="1" spc="52" sz="2600">
                <a:solidFill>
                  <a:srgbClr val="AC6254"/>
                </a:solidFill>
              </a:defRPr>
            </a:lvl2pPr>
            <a:lvl3pPr marL="1115785" indent="-353785" algn="ctr">
              <a:spcBef>
                <a:spcPts val="0"/>
              </a:spcBef>
              <a:buClrTx/>
              <a:defRPr i="1" spc="52" sz="2600">
                <a:solidFill>
                  <a:srgbClr val="AC6254"/>
                </a:solidFill>
              </a:defRPr>
            </a:lvl3pPr>
            <a:lvl4pPr marL="1496785" indent="-353785" algn="ctr">
              <a:spcBef>
                <a:spcPts val="0"/>
              </a:spcBef>
              <a:buClrTx/>
              <a:defRPr i="1" spc="52" sz="2600">
                <a:solidFill>
                  <a:srgbClr val="AC6254"/>
                </a:solidFill>
              </a:defRPr>
            </a:lvl4pPr>
            <a:lvl5pPr marL="1877785" indent="-353785" algn="ctr">
              <a:spcBef>
                <a:spcPts val="0"/>
              </a:spcBef>
              <a:buClrTx/>
              <a:defRPr i="1" spc="52" sz="2600">
                <a:solidFill>
                  <a:srgbClr val="AC6254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" name="Shape 124"/>
          <p:cNvSpPr/>
          <p:nvPr>
            <p:ph type="body" sz="quarter" idx="13"/>
          </p:nvPr>
        </p:nvSpPr>
        <p:spPr>
          <a:xfrm>
            <a:off x="673100" y="5317837"/>
            <a:ext cx="11658600" cy="1057563"/>
          </a:xfrm>
          <a:prstGeom prst="rect">
            <a:avLst/>
          </a:prstGeom>
        </p:spPr>
        <p:txBody>
          <a:bodyPr anchor="b"/>
          <a:lstStyle/>
          <a:p>
            <a:pPr>
              <a:defRPr spc="0"/>
            </a:pPr>
          </a:p>
        </p:txBody>
      </p:sp>
      <p:sp>
        <p:nvSpPr>
          <p:cNvPr id="125" name="Shape 125"/>
          <p:cNvSpPr/>
          <p:nvPr>
            <p:ph type="body" sz="quarter" idx="14"/>
          </p:nvPr>
        </p:nvSpPr>
        <p:spPr>
          <a:xfrm>
            <a:off x="6113657" y="7061200"/>
            <a:ext cx="779544" cy="14097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</a:p>
        </p:txBody>
      </p:sp>
      <p:sp>
        <p:nvSpPr>
          <p:cNvPr id="126" name="Shape 126"/>
          <p:cNvSpPr/>
          <p:nvPr>
            <p:ph type="body" sz="quarter" idx="15"/>
          </p:nvPr>
        </p:nvSpPr>
        <p:spPr>
          <a:xfrm>
            <a:off x="6113657" y="2565400"/>
            <a:ext cx="779544" cy="14097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pic" idx="13"/>
          </p:nvPr>
        </p:nvSpPr>
        <p:spPr>
          <a:xfrm>
            <a:off x="-5647" y="0"/>
            <a:ext cx="13004805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533400" y="3479800"/>
            <a:ext cx="11938000" cy="57658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73100" y="1168400"/>
            <a:ext cx="11658600" cy="13335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148" sz="7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73100" y="508000"/>
            <a:ext cx="11658600" cy="673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pic" idx="13"/>
          </p:nvPr>
        </p:nvSpPr>
        <p:spPr>
          <a:xfrm>
            <a:off x="876300" y="2330450"/>
            <a:ext cx="11277600" cy="6477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pic" sz="half" idx="13"/>
          </p:nvPr>
        </p:nvSpPr>
        <p:spPr>
          <a:xfrm>
            <a:off x="6191617" y="1082886"/>
            <a:ext cx="5880104" cy="7747001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148" sz="74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  <a:lvl2pPr marL="734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2pPr>
            <a:lvl3pPr marL="1115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3pPr>
            <a:lvl4pPr marL="1496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4pPr>
            <a:lvl5pPr marL="1877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  <a:lvl2pPr marL="734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2pPr>
            <a:lvl3pPr marL="1115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3pPr>
            <a:lvl4pPr marL="1496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4pPr>
            <a:lvl5pPr marL="1877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Shape 77"/>
          <p:cNvSpPr/>
          <p:nvPr>
            <p:ph type="body" idx="13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pic" sz="half" idx="13"/>
          </p:nvPr>
        </p:nvSpPr>
        <p:spPr>
          <a:xfrm>
            <a:off x="6172200" y="2324087"/>
            <a:ext cx="5943600" cy="6568576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  <a:lvl2pPr marL="734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2pPr>
            <a:lvl3pPr marL="1115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3pPr>
            <a:lvl4pPr marL="1496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4pPr>
            <a:lvl5pPr marL="1877785" indent="-353785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Shape 88"/>
          <p:cNvSpPr/>
          <p:nvPr>
            <p:ph type="body" sz="half" idx="14"/>
          </p:nvPr>
        </p:nvSpPr>
        <p:spPr>
          <a:xfrm>
            <a:off x="673100" y="2603500"/>
            <a:ext cx="4775200" cy="60198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673100" y="1320800"/>
            <a:ext cx="11658600" cy="7467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1948462" y="1950720"/>
            <a:ext cx="10403841" cy="661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cap="all" spc="28" sz="1400">
                <a:solidFill>
                  <a:srgbClr val="9A958E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9pPr>
    </p:titleStyle>
    <p:bodyStyle>
      <a:lvl1pPr marL="381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762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143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1524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1905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2286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2667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3048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3429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kaggle.com/netflix-inc/netflix-prize-data/data" TargetMode="External"/><Relationship Id="rId3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825052" y="1899509"/>
            <a:ext cx="11658605" cy="3568704"/>
          </a:xfrm>
          <a:prstGeom prst="rect">
            <a:avLst/>
          </a:prstGeom>
        </p:spPr>
        <p:txBody>
          <a:bodyPr/>
          <a:lstStyle>
            <a:lvl1pPr defTabSz="578358">
              <a:defRPr cap="none" spc="0" sz="79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Netflix Recommendation System</a:t>
            </a:r>
          </a:p>
        </p:txBody>
      </p:sp>
      <p:sp>
        <p:nvSpPr>
          <p:cNvPr id="159" name="Shape 159"/>
          <p:cNvSpPr txBox="1"/>
          <p:nvPr/>
        </p:nvSpPr>
        <p:spPr>
          <a:xfrm>
            <a:off x="8606270" y="6687739"/>
            <a:ext cx="3852431" cy="1199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578358">
              <a:spcBef>
                <a:spcPts val="800"/>
              </a:spcBef>
              <a:defRPr sz="1782" u="sng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Team 1</a:t>
            </a:r>
          </a:p>
          <a:p>
            <a:pPr algn="r" defTabSz="578358">
              <a:spcBef>
                <a:spcPts val="800"/>
              </a:spcBef>
              <a:defRPr sz="1782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Praneeth Reddy</a:t>
            </a:r>
          </a:p>
          <a:p>
            <a:pPr algn="r" defTabSz="578358">
              <a:spcBef>
                <a:spcPts val="800"/>
              </a:spcBef>
              <a:defRPr sz="1782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Sonali Chaudhari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2072143" y="7861300"/>
            <a:ext cx="9164422" cy="520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Avenir Medium"/>
                <a:ea typeface="Avenir Medium"/>
                <a:cs typeface="Avenir Medium"/>
                <a:sym typeface="Avenir Medium"/>
              </a:defRPr>
            </a:lvl1pPr>
          </a:lstStyle>
          <a:p>
            <a:pPr/>
            <a:r>
              <a:t>https://github.com/reddyse/Big-Data-Engineering-Using-Scala.git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8"/>
          <p:cNvSpPr txBox="1"/>
          <p:nvPr>
            <p:ph type="title"/>
          </p:nvPr>
        </p:nvSpPr>
        <p:spPr>
          <a:xfrm>
            <a:off x="953676" y="3404799"/>
            <a:ext cx="11365364" cy="1479801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966340" y="1353410"/>
            <a:ext cx="11365362" cy="1479801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Goals Of the Project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914026" y="3565878"/>
            <a:ext cx="11658605" cy="3454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With the help of user data and ratings, generate a relevant suggestion based on past available dataset.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Suggesting the movie with highest predicted rating to a particular user.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Meeting the deadline of the project.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819718" y="997461"/>
            <a:ext cx="11365363" cy="1479801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Data Sources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673097" y="2622224"/>
            <a:ext cx="11658605" cy="5702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data source we used was taken from kaggle -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https://www.kaggle.com/netflix-inc/netflix-prize-data/data</a:t>
            </a:r>
            <a:r>
              <a:t> and has about 17770 movie records.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Data Size - 1.99GB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Movie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Training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Qualifying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Probe dataset</a:t>
            </a:r>
          </a:p>
        </p:txBody>
      </p:sp>
      <p:pic>
        <p:nvPicPr>
          <p:cNvPr id="167" name="image2.png" descr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26184" y="3806399"/>
            <a:ext cx="6710775" cy="376701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x="966340" y="1214118"/>
            <a:ext cx="11365362" cy="1479801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Use Case</a:t>
            </a:r>
          </a:p>
        </p:txBody>
      </p:sp>
      <p:sp>
        <p:nvSpPr>
          <p:cNvPr id="170" name="Shape 170"/>
          <p:cNvSpPr txBox="1"/>
          <p:nvPr/>
        </p:nvSpPr>
        <p:spPr>
          <a:xfrm>
            <a:off x="819718" y="2993583"/>
            <a:ext cx="11658605" cy="2463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rating given by the other users will be used to predict ratings for the movies in qualifying dataset.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user will be recommended a movie based on the rating prediction(highest rated movie).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966340" y="1353410"/>
            <a:ext cx="11365362" cy="1479801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Milestone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1218752" y="3157259"/>
            <a:ext cx="11658605" cy="558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marL="435427" indent="-435427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Key Dates - Using Agile Software Development</a:t>
            </a:r>
          </a:p>
        </p:txBody>
      </p:sp>
      <p:graphicFrame>
        <p:nvGraphicFramePr>
          <p:cNvPr id="174" name="Table"/>
          <p:cNvGraphicFramePr/>
          <p:nvPr/>
        </p:nvGraphicFramePr>
        <p:xfrm>
          <a:off x="7474718" y="4200991"/>
          <a:ext cx="3838700" cy="516635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3051465"/>
                <a:gridCol w="761834"/>
              </a:tblGrid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Clean and ready the data and Explore Apache Spark.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2000">
                          <a:solidFill>
                            <a:srgbClr val="0000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defRPr>
                      </a:pPr>
                      <a:r>
                        <a:rPr>
                          <a:solidFill>
                            <a:srgbClr val="FF2600"/>
                          </a:solidFill>
                        </a:rPr>
                        <a:t>3/29</a:t>
                      </a:r>
                      <a:endParaRPr>
                        <a:solidFill>
                          <a:srgbClr val="BE1A10"/>
                        </a:solidFill>
                      </a:endParaRP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Explore various algorithms that can be applied for predictive analytics.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2000">
                          <a:solidFill>
                            <a:srgbClr val="0000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defRPr>
                      </a:pPr>
                      <a:r>
                        <a:rPr>
                          <a:solidFill>
                            <a:srgbClr val="FF2600"/>
                          </a:solidFill>
                        </a:rPr>
                        <a:t>4/15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Integrating Spark and Play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2000">
                          <a:solidFill>
                            <a:srgbClr val="0000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defRPr>
                      </a:pPr>
                      <a:r>
                        <a:rPr>
                          <a:solidFill>
                            <a:srgbClr val="FF2600"/>
                          </a:solidFill>
                        </a:rPr>
                        <a:t>4/18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Functional and load testing /self acceptance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4/26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5" name="Table"/>
          <p:cNvGraphicFramePr/>
          <p:nvPr/>
        </p:nvGraphicFramePr>
        <p:xfrm>
          <a:off x="2128018" y="4200991"/>
          <a:ext cx="3813300" cy="516635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3031139"/>
                <a:gridCol w="756759"/>
              </a:tblGrid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Explore, Write and Test Apache Kafka producers and consumers.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2000">
                          <a:solidFill>
                            <a:srgbClr val="0000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defRPr>
                      </a:pPr>
                      <a:r>
                        <a:rPr>
                          <a:solidFill>
                            <a:srgbClr val="FF2600"/>
                          </a:solidFill>
                        </a:rPr>
                        <a:t>3/29</a:t>
                      </a:r>
                      <a:endParaRPr>
                        <a:solidFill>
                          <a:srgbClr val="BE1A10"/>
                        </a:solidFill>
                      </a:endParaRP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Exploring and implementing Play, Actor model and spark and unit tests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2000">
                          <a:solidFill>
                            <a:srgbClr val="0000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defRPr>
                      </a:pPr>
                      <a:r>
                        <a:rPr>
                          <a:solidFill>
                            <a:srgbClr val="FF2600"/>
                          </a:solidFill>
                        </a:rPr>
                        <a:t>4/15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Integrating Spark and Play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2000">
                          <a:solidFill>
                            <a:srgbClr val="0000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defRPr>
                      </a:pPr>
                      <a:r>
                        <a:rPr>
                          <a:solidFill>
                            <a:srgbClr val="FF2600"/>
                          </a:solidFill>
                        </a:rPr>
                        <a:t>4/18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Functional and load testing /self acceptance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4/26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6"/>
          <p:cNvSpPr txBox="1"/>
          <p:nvPr>
            <p:ph type="title"/>
          </p:nvPr>
        </p:nvSpPr>
        <p:spPr>
          <a:xfrm>
            <a:off x="966340" y="1104669"/>
            <a:ext cx="11365363" cy="1531542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Methodology</a:t>
            </a:r>
          </a:p>
        </p:txBody>
      </p:sp>
      <p:sp>
        <p:nvSpPr>
          <p:cNvPr id="178" name="Shape 177"/>
          <p:cNvSpPr txBox="1"/>
          <p:nvPr/>
        </p:nvSpPr>
        <p:spPr>
          <a:xfrm>
            <a:off x="939352" y="2803991"/>
            <a:ext cx="11658605" cy="4902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35427" indent="-435427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We will be implementing content based recommendation  system.</a:t>
            </a:r>
          </a:p>
          <a:p>
            <a:pPr marL="435427" indent="-435427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Use Avro for standardization of data</a:t>
            </a:r>
          </a:p>
          <a:p>
            <a:pPr marL="435427" indent="-435427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Build an reactive application using Play framework and Actor Model</a:t>
            </a:r>
          </a:p>
          <a:p>
            <a:pPr marL="435427" indent="-435427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Use of Spark and Spark Mlib to come up with the recommendations for the user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79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1" name="image1.tif" descr="image1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798" y="2266257"/>
            <a:ext cx="11785204" cy="5221086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2"/>
          <p:cNvSpPr txBox="1"/>
          <p:nvPr>
            <p:ph type="title"/>
          </p:nvPr>
        </p:nvSpPr>
        <p:spPr>
          <a:xfrm>
            <a:off x="966340" y="1353410"/>
            <a:ext cx="11365362" cy="1479801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Scala Programming</a:t>
            </a:r>
          </a:p>
        </p:txBody>
      </p:sp>
      <p:sp>
        <p:nvSpPr>
          <p:cNvPr id="184" name="Shape 183"/>
          <p:cNvSpPr txBox="1"/>
          <p:nvPr/>
        </p:nvSpPr>
        <p:spPr>
          <a:xfrm>
            <a:off x="939352" y="4021632"/>
            <a:ext cx="11658605" cy="3530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Kafka Producers and Consumers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Play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Spark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Spark MLib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5"/>
          <p:cNvSpPr txBox="1"/>
          <p:nvPr>
            <p:ph type="title"/>
          </p:nvPr>
        </p:nvSpPr>
        <p:spPr>
          <a:xfrm>
            <a:off x="966340" y="1353410"/>
            <a:ext cx="11365362" cy="1479801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Acceptance Criteria</a:t>
            </a:r>
          </a:p>
        </p:txBody>
      </p:sp>
      <p:sp>
        <p:nvSpPr>
          <p:cNvPr id="187" name="Shape 186"/>
          <p:cNvSpPr txBox="1"/>
          <p:nvPr/>
        </p:nvSpPr>
        <p:spPr>
          <a:xfrm>
            <a:off x="939352" y="4059732"/>
            <a:ext cx="11658605" cy="3454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Application should be scalable to handle at least 2500 requests simultaneously.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model should be scalable to add new data sources as and when required.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Achieve &gt;65% accuracy using probe dataset.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72B5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72B5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